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5"/>
  </p:notesMasterIdLst>
  <p:sldIdLst>
    <p:sldId id="256" r:id="rId3"/>
    <p:sldId id="257" r:id="rId4"/>
    <p:sldId id="259" r:id="rId5"/>
    <p:sldId id="260" r:id="rId6"/>
    <p:sldId id="261" r:id="rId7"/>
    <p:sldId id="279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4" r:id="rId24"/>
  </p:sldIdLst>
  <p:sldSz cx="9144000" cy="5143500" type="screen16x9"/>
  <p:notesSz cx="7559675" cy="10691813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-108" y="-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813A8-2447-4C26-9D2C-60E4066501C3}" type="datetimeFigureOut">
              <a:rPr lang="en-US"/>
              <a:t>3/29/2015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3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21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2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58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70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0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64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62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5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54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43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2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74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9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0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53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8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7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1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99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08D93-56C1-4B19-BE49-5295351C47D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54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Imag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  <p:pic>
        <p:nvPicPr>
          <p:cNvPr id="38" name="Imag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7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8880" cy="3975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7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5" name="Image 74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  <p:pic>
        <p:nvPicPr>
          <p:cNvPr id="76" name="Imag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8880" cy="3975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457200" y="5023080"/>
            <a:ext cx="8228880" cy="360"/>
          </a:xfrm>
          <a:prstGeom prst="straightConnector1">
            <a:avLst/>
          </a:prstGeom>
          <a:noFill/>
          <a:ln w="50760">
            <a:solidFill>
              <a:srgbClr val="CFD4D4"/>
            </a:solidFill>
            <a:round/>
          </a:ln>
        </p:spPr>
      </p:sp>
      <p:sp>
        <p:nvSpPr>
          <p:cNvPr id="6" name="CustomShape 2"/>
          <p:cNvSpPr/>
          <p:nvPr/>
        </p:nvSpPr>
        <p:spPr>
          <a:xfrm>
            <a:off x="457200" y="411480"/>
            <a:ext cx="8228880" cy="360"/>
          </a:xfrm>
          <a:prstGeom prst="straightConnector1">
            <a:avLst/>
          </a:prstGeom>
          <a:noFill/>
          <a:ln w="57240">
            <a:solidFill>
              <a:srgbClr val="CC0202"/>
            </a:solidFill>
            <a:round/>
          </a:ln>
        </p:spPr>
      </p:sp>
      <p:sp>
        <p:nvSpPr>
          <p:cNvPr id="2" name="CustomShape 3"/>
          <p:cNvSpPr/>
          <p:nvPr/>
        </p:nvSpPr>
        <p:spPr>
          <a:xfrm>
            <a:off x="457200" y="3633480"/>
            <a:ext cx="8228880" cy="360"/>
          </a:xfrm>
          <a:prstGeom prst="straightConnector1">
            <a:avLst/>
          </a:prstGeom>
          <a:noFill/>
          <a:ln w="57240">
            <a:solidFill>
              <a:srgbClr val="CC0202"/>
            </a:solidFill>
            <a:round/>
          </a:ln>
        </p:spPr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57200" y="5023080"/>
            <a:ext cx="8228880" cy="360"/>
          </a:xfrm>
          <a:prstGeom prst="straightConnector1">
            <a:avLst/>
          </a:prstGeom>
          <a:noFill/>
          <a:ln w="50760">
            <a:solidFill>
              <a:srgbClr val="CFD4D4"/>
            </a:solidFill>
            <a:round/>
          </a:ln>
        </p:spPr>
      </p:sp>
      <p:sp>
        <p:nvSpPr>
          <p:cNvPr id="40" name="CustomShape 2"/>
          <p:cNvSpPr/>
          <p:nvPr/>
        </p:nvSpPr>
        <p:spPr>
          <a:xfrm>
            <a:off x="457200" y="1143000"/>
            <a:ext cx="8228880" cy="360"/>
          </a:xfrm>
          <a:prstGeom prst="straightConnector1">
            <a:avLst/>
          </a:prstGeom>
          <a:noFill/>
          <a:ln w="50760">
            <a:solidFill>
              <a:srgbClr val="DA0002"/>
            </a:solidFill>
            <a:round/>
          </a:ln>
        </p:spPr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4.wmv"/><Relationship Id="rId7" Type="http://schemas.openxmlformats.org/officeDocument/2006/relationships/image" Target="../media/image23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4.wm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7200" y="563760"/>
            <a:ext cx="8228880" cy="30088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6600" b="1">
                <a:solidFill>
                  <a:srgbClr val="CC0202"/>
                </a:solidFill>
                <a:latin typeface="Arial"/>
                <a:ea typeface="Arial"/>
              </a:rPr>
              <a:t>Cell Behaviour Modelling Platform</a:t>
            </a:r>
            <a:endParaRPr sz="6600"/>
          </a:p>
        </p:txBody>
      </p:sp>
      <p:sp>
        <p:nvSpPr>
          <p:cNvPr id="78" name="CustomShape 2"/>
          <p:cNvSpPr/>
          <p:nvPr/>
        </p:nvSpPr>
        <p:spPr>
          <a:xfrm>
            <a:off x="685800" y="2840040"/>
            <a:ext cx="7771680" cy="784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2800">
                <a:solidFill>
                  <a:srgbClr val="5B595A"/>
                </a:solidFill>
                <a:latin typeface="Arial"/>
                <a:ea typeface="Arial"/>
              </a:rPr>
              <a:t>Ryan Carey, Lewis Kindeleit, Antoine Messager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Cell-Cell Interaction</a:t>
            </a:r>
            <a:endParaRPr/>
          </a:p>
        </p:txBody>
      </p:sp>
      <p:sp>
        <p:nvSpPr>
          <p:cNvPr id="113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11AE9D48-EC17-4415-8509-3A4A7451BDCD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/>
          </a:p>
        </p:txBody>
      </p:sp>
      <p:pic>
        <p:nvPicPr>
          <p:cNvPr id="114" name="Shape 111"/>
          <p:cNvPicPr/>
          <p:nvPr/>
        </p:nvPicPr>
        <p:blipFill>
          <a:blip r:embed="rId3"/>
          <a:stretch>
            <a:fillRect/>
          </a:stretch>
        </p:blipFill>
        <p:spPr>
          <a:xfrm>
            <a:off x="4104000" y="3493080"/>
            <a:ext cx="2809080" cy="523080"/>
          </a:xfrm>
          <a:prstGeom prst="rect">
            <a:avLst/>
          </a:prstGeom>
          <a:ln>
            <a:noFill/>
          </a:ln>
        </p:spPr>
      </p:pic>
      <p:pic>
        <p:nvPicPr>
          <p:cNvPr id="115" name="Shape 112"/>
          <p:cNvPicPr/>
          <p:nvPr/>
        </p:nvPicPr>
        <p:blipFill>
          <a:blip r:embed="rId4"/>
          <a:stretch>
            <a:fillRect/>
          </a:stretch>
        </p:blipFill>
        <p:spPr>
          <a:xfrm>
            <a:off x="17280" y="1217880"/>
            <a:ext cx="6202080" cy="2298240"/>
          </a:xfrm>
          <a:prstGeom prst="rect">
            <a:avLst/>
          </a:prstGeom>
          <a:ln>
            <a:noFill/>
          </a:ln>
        </p:spPr>
      </p:pic>
      <p:pic>
        <p:nvPicPr>
          <p:cNvPr id="116" name="Shape 113"/>
          <p:cNvPicPr/>
          <p:nvPr/>
        </p:nvPicPr>
        <p:blipFill>
          <a:blip r:embed="rId5"/>
          <a:stretch>
            <a:fillRect/>
          </a:stretch>
        </p:blipFill>
        <p:spPr>
          <a:xfrm>
            <a:off x="5112720" y="2444400"/>
            <a:ext cx="3726000" cy="23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Cell-Wall interaction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931551E3-91EB-47F1-8D1F-2EC258F53C17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/>
          </a:p>
        </p:txBody>
      </p:sp>
      <p:pic>
        <p:nvPicPr>
          <p:cNvPr id="119" name="Shape 120"/>
          <p:cNvPicPr/>
          <p:nvPr/>
        </p:nvPicPr>
        <p:blipFill>
          <a:blip r:embed="rId3"/>
          <a:stretch>
            <a:fillRect/>
          </a:stretch>
        </p:blipFill>
        <p:spPr>
          <a:xfrm>
            <a:off x="156960" y="1648440"/>
            <a:ext cx="5752440" cy="1666080"/>
          </a:xfrm>
          <a:prstGeom prst="rect">
            <a:avLst/>
          </a:prstGeom>
          <a:ln>
            <a:noFill/>
          </a:ln>
        </p:spPr>
      </p:pic>
      <p:pic>
        <p:nvPicPr>
          <p:cNvPr id="120" name="Shape 121"/>
          <p:cNvPicPr/>
          <p:nvPr/>
        </p:nvPicPr>
        <p:blipFill>
          <a:blip r:embed="rId4"/>
          <a:stretch>
            <a:fillRect/>
          </a:stretch>
        </p:blipFill>
        <p:spPr>
          <a:xfrm>
            <a:off x="5361120" y="2653560"/>
            <a:ext cx="3423600" cy="185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Diffusion</a:t>
            </a:r>
            <a:endParaRPr/>
          </a:p>
        </p:txBody>
      </p:sp>
      <p:sp>
        <p:nvSpPr>
          <p:cNvPr id="122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C20EDC80-F3D5-42F5-98F8-204839370AF6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/>
          </a:p>
        </p:txBody>
      </p:sp>
      <p:pic>
        <p:nvPicPr>
          <p:cNvPr id="123" name="Shape 128"/>
          <p:cNvPicPr/>
          <p:nvPr/>
        </p:nvPicPr>
        <p:blipFill>
          <a:blip r:embed="rId3"/>
          <a:stretch>
            <a:fillRect/>
          </a:stretch>
        </p:blipFill>
        <p:spPr>
          <a:xfrm>
            <a:off x="863280" y="1303200"/>
            <a:ext cx="3472920" cy="660960"/>
          </a:xfrm>
          <a:prstGeom prst="rect">
            <a:avLst/>
          </a:prstGeom>
          <a:ln>
            <a:noFill/>
          </a:ln>
        </p:spPr>
      </p:pic>
      <p:pic>
        <p:nvPicPr>
          <p:cNvPr id="124" name="Shape 129"/>
          <p:cNvPicPr/>
          <p:nvPr/>
        </p:nvPicPr>
        <p:blipFill>
          <a:blip r:embed="rId4"/>
          <a:stretch>
            <a:fillRect/>
          </a:stretch>
        </p:blipFill>
        <p:spPr>
          <a:xfrm>
            <a:off x="4716000" y="1418760"/>
            <a:ext cx="3168360" cy="50508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280640" y="2119320"/>
            <a:ext cx="1344600" cy="505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Instantaneous</a:t>
            </a:r>
            <a:endParaRPr/>
          </a:p>
        </p:txBody>
      </p:sp>
      <p:sp>
        <p:nvSpPr>
          <p:cNvPr id="126" name="CustomShape 4"/>
          <p:cNvSpPr/>
          <p:nvPr/>
        </p:nvSpPr>
        <p:spPr>
          <a:xfrm>
            <a:off x="4551840" y="1317240"/>
            <a:ext cx="6840" cy="3229560"/>
          </a:xfrm>
          <a:prstGeom prst="straightConnector1">
            <a:avLst/>
          </a:prstGeom>
          <a:noFill/>
          <a:ln w="19080">
            <a:solidFill>
              <a:srgbClr val="5B595A"/>
            </a:solidFill>
            <a:round/>
          </a:ln>
        </p:spPr>
      </p:sp>
      <p:pic>
        <p:nvPicPr>
          <p:cNvPr id="127" name="Shape 132"/>
          <p:cNvPicPr/>
          <p:nvPr/>
        </p:nvPicPr>
        <p:blipFill>
          <a:blip r:embed="rId5"/>
          <a:stretch>
            <a:fillRect/>
          </a:stretch>
        </p:blipFill>
        <p:spPr>
          <a:xfrm>
            <a:off x="1379160" y="1949120"/>
            <a:ext cx="5933520" cy="2837520"/>
          </a:xfrm>
          <a:prstGeom prst="rect">
            <a:avLst/>
          </a:prstGeom>
          <a:ln>
            <a:noFill/>
          </a:ln>
        </p:spPr>
      </p:pic>
      <p:sp>
        <p:nvSpPr>
          <p:cNvPr id="128" name="CustomShape 5"/>
          <p:cNvSpPr/>
          <p:nvPr/>
        </p:nvSpPr>
        <p:spPr>
          <a:xfrm>
            <a:off x="685800" y="2119320"/>
            <a:ext cx="1116000" cy="505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Sustained</a:t>
            </a:r>
            <a:endParaRPr/>
          </a:p>
        </p:txBody>
      </p:sp>
      <p:sp>
        <p:nvSpPr>
          <p:cNvPr id="2" name="ZoneTexte 1"/>
          <p:cNvSpPr txBox="1"/>
          <p:nvPr/>
        </p:nvSpPr>
        <p:spPr>
          <a:xfrm>
            <a:off x="1933038" y="4671160"/>
            <a:ext cx="5563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Plot of the concentration of ligands over time </a:t>
            </a:r>
            <a:r>
              <a:rPr lang="fr-FR" sz="1200" dirty="0" err="1" smtClean="0"/>
              <a:t>at</a:t>
            </a:r>
            <a:r>
              <a:rPr lang="fr-FR" sz="1200" dirty="0" smtClean="0"/>
              <a:t> a </a:t>
            </a:r>
            <a:r>
              <a:rPr lang="fr-FR" sz="1200" dirty="0" err="1" smtClean="0"/>
              <a:t>fixed</a:t>
            </a:r>
            <a:r>
              <a:rPr lang="fr-FR" sz="1200" dirty="0" smtClean="0"/>
              <a:t> distance </a:t>
            </a:r>
            <a:r>
              <a:rPr lang="fr-FR" sz="1200" dirty="0" err="1" smtClean="0"/>
              <a:t>from</a:t>
            </a:r>
            <a:r>
              <a:rPr lang="fr-FR" sz="1200" dirty="0" smtClean="0"/>
              <a:t> the source 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Diffusion Illustration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6F90FF7D-A028-413A-B0DB-F0A673D853F4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13</a:t>
            </a:fld>
            <a:endParaRPr/>
          </a:p>
        </p:txBody>
      </p:sp>
      <p:pic>
        <p:nvPicPr>
          <p:cNvPr id="131" name="Shape 140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1446840"/>
            <a:ext cx="8228880" cy="292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Diffusion Interface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AC3A44DD-1DCF-40FF-9395-E0D1BE1BD5BA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14</a:t>
            </a:fld>
            <a:endParaRPr/>
          </a:p>
        </p:txBody>
      </p:sp>
      <p:sp>
        <p:nvSpPr>
          <p:cNvPr id="135" name="CustomShape 3"/>
          <p:cNvSpPr/>
          <p:nvPr/>
        </p:nvSpPr>
        <p:spPr>
          <a:xfrm>
            <a:off x="504000" y="1615320"/>
            <a:ext cx="1499760" cy="201564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Arial"/>
                <a:ea typeface="Arial"/>
              </a:rPr>
              <a:t>VIDEO of the integrative diffusion instead and click on the location and coefficient button to show the other interface</a:t>
            </a:r>
            <a:endParaRPr dirty="0"/>
          </a:p>
        </p:txBody>
      </p:sp>
      <p:pic>
        <p:nvPicPr>
          <p:cNvPr id="2" name="diffusion_menu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8730" y="1519517"/>
            <a:ext cx="5546768" cy="3118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rgbClr val="DA0002"/>
                </a:solidFill>
                <a:latin typeface="Arial"/>
                <a:ea typeface="Arial"/>
              </a:rPr>
              <a:t>Example: Stem Cell Replication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8E1C14B5-BC25-4EDE-953F-4437E00491E6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15</a:t>
            </a:fld>
            <a:endParaRPr/>
          </a:p>
        </p:txBody>
      </p:sp>
      <p:pic>
        <p:nvPicPr>
          <p:cNvPr id="138" name="Image 137"/>
          <p:cNvPicPr/>
          <p:nvPr/>
        </p:nvPicPr>
        <p:blipFill>
          <a:blip r:embed="rId5"/>
          <a:stretch>
            <a:fillRect/>
          </a:stretch>
        </p:blipFill>
        <p:spPr>
          <a:xfrm>
            <a:off x="4477680" y="1332720"/>
            <a:ext cx="4089960" cy="3418920"/>
          </a:xfrm>
          <a:prstGeom prst="rect">
            <a:avLst/>
          </a:prstGeom>
          <a:ln>
            <a:noFill/>
          </a:ln>
        </p:spPr>
      </p:pic>
      <p:pic>
        <p:nvPicPr>
          <p:cNvPr id="2" name="stem_cell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332720"/>
            <a:ext cx="3524250" cy="3581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66483" y="1459006"/>
            <a:ext cx="504264" cy="322057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rgbClr val="DA0002"/>
                </a:solidFill>
                <a:latin typeface="Arial"/>
                <a:ea typeface="Arial"/>
              </a:rPr>
              <a:t>Example: Stem Cell Replication</a:t>
            </a:r>
            <a:endParaRPr dirty="0"/>
          </a:p>
        </p:txBody>
      </p:sp>
      <p:pic>
        <p:nvPicPr>
          <p:cNvPr id="140" name="Image 139"/>
          <p:cNvPicPr/>
          <p:nvPr/>
        </p:nvPicPr>
        <p:blipFill>
          <a:blip r:embed="rId3"/>
          <a:stretch>
            <a:fillRect/>
          </a:stretch>
        </p:blipFill>
        <p:spPr>
          <a:xfrm>
            <a:off x="2100240" y="1209240"/>
            <a:ext cx="4942440" cy="370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Example: Macrophage Migration</a:t>
            </a:r>
            <a:endParaRPr/>
          </a:p>
        </p:txBody>
      </p:sp>
      <p:pic>
        <p:nvPicPr>
          <p:cNvPr id="2" name="migrate_deterministic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1339102"/>
            <a:ext cx="3524250" cy="3581400"/>
          </a:xfrm>
          <a:prstGeom prst="rect">
            <a:avLst/>
          </a:prstGeom>
        </p:spPr>
      </p:pic>
      <p:pic>
        <p:nvPicPr>
          <p:cNvPr id="3" name="migrate_rando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61830" y="1339102"/>
            <a:ext cx="3524250" cy="3581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72553" y="1492625"/>
            <a:ext cx="87406" cy="31869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6985588" y="1492625"/>
            <a:ext cx="87406" cy="31869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Example: Macrophage Migration</a:t>
            </a:r>
            <a:endParaRPr/>
          </a:p>
        </p:txBody>
      </p:sp>
      <p:pic>
        <p:nvPicPr>
          <p:cNvPr id="143" name="Image 142"/>
          <p:cNvPicPr/>
          <p:nvPr/>
        </p:nvPicPr>
        <p:blipFill>
          <a:blip r:embed="rId3"/>
          <a:stretch>
            <a:fillRect/>
          </a:stretch>
        </p:blipFill>
        <p:spPr>
          <a:xfrm>
            <a:off x="4536000" y="1786680"/>
            <a:ext cx="4319640" cy="3036960"/>
          </a:xfrm>
          <a:prstGeom prst="rect">
            <a:avLst/>
          </a:prstGeom>
          <a:ln>
            <a:noFill/>
          </a:ln>
        </p:spPr>
      </p:pic>
      <p:pic>
        <p:nvPicPr>
          <p:cNvPr id="144" name="Image 143"/>
          <p:cNvPicPr/>
          <p:nvPr/>
        </p:nvPicPr>
        <p:blipFill>
          <a:blip r:embed="rId4"/>
          <a:stretch>
            <a:fillRect/>
          </a:stretch>
        </p:blipFill>
        <p:spPr>
          <a:xfrm>
            <a:off x="576000" y="1692720"/>
            <a:ext cx="3674880" cy="327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3600" b="1" dirty="0" smtClean="0">
                <a:solidFill>
                  <a:srgbClr val="DA0002"/>
                </a:solidFill>
                <a:latin typeface="Arial"/>
                <a:ea typeface="Arial"/>
              </a:rPr>
              <a:t>Example: Macrophage Migration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9" y="1200240"/>
            <a:ext cx="5002306" cy="37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Design aims</a:t>
            </a:r>
            <a:endParaRPr/>
          </a:p>
        </p:txBody>
      </p:sp>
      <p:sp>
        <p:nvSpPr>
          <p:cNvPr id="80" name="CustomShape 2"/>
          <p:cNvSpPr/>
          <p:nvPr/>
        </p:nvSpPr>
        <p:spPr>
          <a:xfrm>
            <a:off x="451060" y="2541022"/>
            <a:ext cx="1996560" cy="12121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Graphical or prompt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" name="CustomShape 3"/>
          <p:cNvSpPr/>
          <p:nvPr/>
        </p:nvSpPr>
        <p:spPr>
          <a:xfrm>
            <a:off x="6826320" y="2471760"/>
            <a:ext cx="1859760" cy="1099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Graphical or binary</a:t>
            </a:r>
            <a:endParaRPr/>
          </a:p>
        </p:txBody>
      </p:sp>
      <p:sp>
        <p:nvSpPr>
          <p:cNvPr id="82" name="CustomShape 4"/>
          <p:cNvSpPr/>
          <p:nvPr/>
        </p:nvSpPr>
        <p:spPr>
          <a:xfrm>
            <a:off x="3375720" y="1586160"/>
            <a:ext cx="2250000" cy="30387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Flexibly &amp; efficiently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reproduce biologically realistic behaviour</a:t>
            </a:r>
            <a:endParaRPr/>
          </a:p>
        </p:txBody>
      </p:sp>
      <p:sp>
        <p:nvSpPr>
          <p:cNvPr id="83" name="CustomShape 5"/>
          <p:cNvSpPr/>
          <p:nvPr/>
        </p:nvSpPr>
        <p:spPr>
          <a:xfrm>
            <a:off x="576000" y="3124080"/>
            <a:ext cx="2781360" cy="360"/>
          </a:xfrm>
          <a:prstGeom prst="straightConnector1">
            <a:avLst/>
          </a:prstGeom>
          <a:noFill/>
          <a:ln w="19080">
            <a:solidFill>
              <a:srgbClr val="5B595A"/>
            </a:solidFill>
            <a:round/>
            <a:tailEnd type="triangle" w="lg" len="lg"/>
          </a:ln>
        </p:spPr>
      </p:sp>
      <p:sp>
        <p:nvSpPr>
          <p:cNvPr id="84" name="CustomShape 6"/>
          <p:cNvSpPr/>
          <p:nvPr/>
        </p:nvSpPr>
        <p:spPr>
          <a:xfrm>
            <a:off x="5626440" y="3124080"/>
            <a:ext cx="2781360" cy="360"/>
          </a:xfrm>
          <a:prstGeom prst="straightConnector1">
            <a:avLst/>
          </a:prstGeom>
          <a:noFill/>
          <a:ln w="19080">
            <a:solidFill>
              <a:srgbClr val="5B595A"/>
            </a:solidFill>
            <a:round/>
            <a:tailEnd type="triangle" w="lg" len="lg"/>
          </a:ln>
        </p:spPr>
      </p:sp>
      <p:sp>
        <p:nvSpPr>
          <p:cNvPr id="85" name="CustomShape 7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0F23025E-82B4-4C92-BD75-39837EF642AE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smtClean="0">
                <a:solidFill>
                  <a:srgbClr val="DA0002"/>
                </a:solidFill>
                <a:latin typeface="Arial"/>
                <a:ea typeface="Arial"/>
              </a:rPr>
              <a:t>Further Directions</a:t>
            </a:r>
            <a:endParaRPr lang="en-GB" sz="3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358313"/>
          </a:xfrm>
        </p:spPr>
        <p:txBody>
          <a:bodyPr/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 smtClean="0"/>
              <a:t>More sophisticated growth and death functions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 smtClean="0"/>
              <a:t>More than one type of ligand per simulation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 smtClean="0"/>
              <a:t>Inbuilt parameter inference suite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2061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smtClean="0">
                <a:solidFill>
                  <a:srgbClr val="DA0002"/>
                </a:solidFill>
                <a:latin typeface="Arial"/>
              </a:rPr>
              <a:t>Conclusions</a:t>
            </a: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57199" y="1835524"/>
            <a:ext cx="81556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Design goals reached. Platform flexible and extensible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Can be used for exploratory analysis or data gathering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ABM basis allows for uniqueness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4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References</a:t>
            </a:r>
            <a:endParaRPr/>
          </a:p>
        </p:txBody>
      </p:sp>
      <p:sp>
        <p:nvSpPr>
          <p:cNvPr id="146" name="CustomShape 2"/>
          <p:cNvSpPr/>
          <p:nvPr/>
        </p:nvSpPr>
        <p:spPr>
          <a:xfrm>
            <a:off x="457200" y="1200240"/>
            <a:ext cx="8228880" cy="37249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</a:rPr>
              <a:t>Kaul, Himanshu, and Yiannis Ventikos. "Investigating biocomplexity through the agent-based paradigm." </a:t>
            </a:r>
            <a:r>
              <a:rPr lang="en-GB" sz="1200" i="1">
                <a:solidFill>
                  <a:srgbClr val="000000"/>
                </a:solidFill>
                <a:latin typeface="Arial"/>
                <a:ea typeface="Arial"/>
              </a:rPr>
              <a:t>Briefings in bioinformatics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</a:rPr>
              <a:t> 16.1 (2015): 137-152.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i="1">
                <a:solidFill>
                  <a:srgbClr val="222222"/>
                </a:solidFill>
                <a:latin typeface="Arial" charset="0"/>
                <a:cs typeface="Arial" charset="0"/>
              </a:rPr>
              <a:t>Tisue, Seth, and Uri Wilensky. "Netlogo: A simple environment for modeling complexity." International conference on complex systems</a:t>
            </a:r>
            <a:r>
              <a:rPr lang="en-US" sz="1200">
                <a:solidFill>
                  <a:srgbClr val="222222"/>
                </a:solidFill>
                <a:latin typeface="Arial" charset="0"/>
                <a:cs typeface="Arial" charset="0"/>
              </a:rPr>
              <a:t>. 2004.</a:t>
            </a:r>
            <a:endParaRPr sz="120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213D8F78-8DB4-4BFA-BB79-FD2A2B808256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Agent-based models (ABMs)</a:t>
            </a:r>
            <a:endParaRPr/>
          </a:p>
        </p:txBody>
      </p:sp>
      <p:sp>
        <p:nvSpPr>
          <p:cNvPr id="90" name="CustomShape 2"/>
          <p:cNvSpPr/>
          <p:nvPr/>
        </p:nvSpPr>
        <p:spPr>
          <a:xfrm>
            <a:off x="457200" y="1200240"/>
            <a:ext cx="8228880" cy="37249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Suited to modelling interdependent modules (e.g. cells)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Flexible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Can model heterogenous entities with heterogenous interaction network. (Kaul 2015)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Growing in popularity</a:t>
            </a:r>
            <a:endParaRPr/>
          </a:p>
        </p:txBody>
      </p:sp>
      <p:sp>
        <p:nvSpPr>
          <p:cNvPr id="91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A424C30F-C156-452E-A521-05B40F5FB7E2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Design choices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457200" y="1200240"/>
            <a:ext cx="8228880" cy="37249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Agent-based models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Continuous space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Different types of cells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Environment modelled with PDEs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Julia Language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94" name="Shape 71"/>
          <p:cNvPicPr/>
          <p:nvPr/>
        </p:nvPicPr>
        <p:blipFill>
          <a:blip r:embed="rId3"/>
          <a:srcRect l="3847115" t="-7608977" r="5627926" b="-9084938"/>
          <a:stretch>
            <a:fillRect/>
          </a:stretch>
        </p:blipFill>
        <p:spPr>
          <a:xfrm>
            <a:off x="5679720" y="3544200"/>
            <a:ext cx="1877760" cy="1284120"/>
          </a:xfrm>
          <a:prstGeom prst="rect">
            <a:avLst/>
          </a:prstGeom>
          <a:ln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A77E122C-5888-4A78-B968-AC77EC839F93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Model overview I</a:t>
            </a:r>
            <a:endParaRPr/>
          </a:p>
        </p:txBody>
      </p:sp>
      <p:sp>
        <p:nvSpPr>
          <p:cNvPr id="98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281FA1D1-D664-4892-8874-B0872B018E0C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/>
          </a:p>
        </p:txBody>
      </p:sp>
      <p:pic>
        <p:nvPicPr>
          <p:cNvPr id="4" name="Picture 3" descr="46.png"/>
          <p:cNvPicPr>
            <a:picLocks noChangeAspect="1"/>
          </p:cNvPicPr>
          <p:nvPr/>
        </p:nvPicPr>
        <p:blipFill>
          <a:blip r:embed="rId3"/>
          <a:srcRect l="36620" t="3616" r="26863" b="72584"/>
          <a:stretch>
            <a:fillRect/>
          </a:stretch>
        </p:blipFill>
        <p:spPr>
          <a:xfrm>
            <a:off x="2496061" y="1234645"/>
            <a:ext cx="3570271" cy="3711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Model overview II</a:t>
            </a:r>
            <a:endParaRPr/>
          </a:p>
        </p:txBody>
      </p:sp>
      <p:sp>
        <p:nvSpPr>
          <p:cNvPr id="98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281FA1D1-D664-4892-8874-B0872B018E0C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/>
          </a:p>
        </p:txBody>
      </p:sp>
      <p:pic>
        <p:nvPicPr>
          <p:cNvPr id="99" name="Shape 80"/>
          <p:cNvPicPr/>
          <p:nvPr/>
        </p:nvPicPr>
        <p:blipFill>
          <a:blip r:embed="rId3"/>
          <a:stretch>
            <a:fillRect/>
          </a:stretch>
        </p:blipFill>
        <p:spPr>
          <a:xfrm>
            <a:off x="4944600" y="1244520"/>
            <a:ext cx="3180240" cy="3683520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algorithmover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09" y="1413960"/>
            <a:ext cx="2743200" cy="325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648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 Model Interface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CCD80399-815C-4098-893A-E862A46EA4C5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/>
          </a:p>
        </p:txBody>
      </p:sp>
      <p:pic>
        <p:nvPicPr>
          <p:cNvPr id="108" name="Shape 97"/>
          <p:cNvPicPr/>
          <p:nvPr/>
        </p:nvPicPr>
        <p:blipFill>
          <a:blip r:embed="rId3"/>
          <a:stretch>
            <a:fillRect/>
          </a:stretch>
        </p:blipFill>
        <p:spPr>
          <a:xfrm>
            <a:off x="428400" y="1196640"/>
            <a:ext cx="8413920" cy="379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 Model</a:t>
            </a:r>
            <a:endParaRPr/>
          </a:p>
        </p:txBody>
      </p:sp>
      <p:pic>
        <p:nvPicPr>
          <p:cNvPr id="101" name="Shape 86"/>
          <p:cNvPicPr/>
          <p:nvPr/>
        </p:nvPicPr>
        <p:blipFill>
          <a:blip r:embed="rId3"/>
          <a:stretch>
            <a:fillRect/>
          </a:stretch>
        </p:blipFill>
        <p:spPr>
          <a:xfrm>
            <a:off x="838083" y="1496156"/>
            <a:ext cx="2742480" cy="1732680"/>
          </a:xfrm>
          <a:prstGeom prst="rect">
            <a:avLst/>
          </a:prstGeom>
          <a:ln>
            <a:noFill/>
          </a:ln>
        </p:spPr>
      </p:pic>
      <p:pic>
        <p:nvPicPr>
          <p:cNvPr id="102" name="Shape 87"/>
          <p:cNvPicPr/>
          <p:nvPr/>
        </p:nvPicPr>
        <p:blipFill>
          <a:blip r:embed="rId4"/>
          <a:stretch>
            <a:fillRect/>
          </a:stretch>
        </p:blipFill>
        <p:spPr>
          <a:xfrm>
            <a:off x="3681707" y="1497420"/>
            <a:ext cx="3837431" cy="327276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370C9972-C7C2-48E8-801B-52238063A634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rgbClr val="DA0002"/>
                </a:solidFill>
                <a:latin typeface="Arial"/>
                <a:ea typeface="Arial"/>
              </a:rPr>
              <a:t>Cell </a:t>
            </a:r>
            <a:r>
              <a:rPr lang="en-GB" sz="3600" b="1" dirty="0" smtClean="0">
                <a:solidFill>
                  <a:srgbClr val="DA0002"/>
                </a:solidFill>
                <a:latin typeface="Arial"/>
                <a:ea typeface="Arial"/>
              </a:rPr>
              <a:t>Ballistics</a:t>
            </a:r>
            <a:endParaRPr dirty="0"/>
          </a:p>
        </p:txBody>
      </p:sp>
      <p:pic>
        <p:nvPicPr>
          <p:cNvPr id="110" name="Shape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1149120" y="1218240"/>
            <a:ext cx="6284880" cy="3621600"/>
          </a:xfrm>
          <a:prstGeom prst="rect">
            <a:avLst/>
          </a:prstGeom>
          <a:ln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C7FB02DB-285D-4335-B406-BF8EAB0A1099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243</Words>
  <Application>Microsoft Office PowerPoint</Application>
  <PresentationFormat>On-screen Show (16:9)</PresentationFormat>
  <Paragraphs>63</Paragraphs>
  <Slides>22</Slides>
  <Notes>22</Notes>
  <HiddenSlides>0</HiddenSlides>
  <MMClips>4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Macrophage Migration</vt:lpstr>
      <vt:lpstr>Further Directions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Lewis Kindeleit</cp:lastModifiedBy>
  <cp:revision>7</cp:revision>
  <dcterms:modified xsi:type="dcterms:W3CDTF">2015-03-29T14:01:14Z</dcterms:modified>
</cp:coreProperties>
</file>